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3" r:id="rId47"/>
    <p:sldId id="304" r:id="rId48"/>
    <p:sldId id="306" r:id="rId49"/>
    <p:sldId id="307" r:id="rId50"/>
    <p:sldId id="308" r:id="rId51"/>
    <p:sldId id="309" r:id="rId52"/>
    <p:sldId id="310" r:id="rId53"/>
    <p:sldId id="311" r:id="rId54"/>
    <p:sldId id="301" r:id="rId55"/>
    <p:sldId id="302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62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interSettings" Target="printerSettings/printerSettings1.bin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CA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CA" smtClean="0"/>
              <a:t>Click to edit Master text styles</a:t>
            </a:r>
          </a:p>
          <a:p>
            <a:pPr lvl="1" eaLnBrk="1" latinLnBrk="0" hangingPunct="1"/>
            <a:r>
              <a:rPr lang="en-CA" smtClean="0"/>
              <a:t>Second level</a:t>
            </a:r>
          </a:p>
          <a:p>
            <a:pPr lvl="2" eaLnBrk="1" latinLnBrk="0" hangingPunct="1"/>
            <a:r>
              <a:rPr lang="en-CA" smtClean="0"/>
              <a:t>Third level</a:t>
            </a:r>
          </a:p>
          <a:p>
            <a:pPr lvl="3" eaLnBrk="1" latinLnBrk="0" hangingPunct="1"/>
            <a:r>
              <a:rPr lang="en-CA" smtClean="0"/>
              <a:t>Fourth level</a:t>
            </a:r>
          </a:p>
          <a:p>
            <a:pPr lvl="4" eaLnBrk="1" latinLnBrk="0" hangingPunct="1"/>
            <a:r>
              <a:rPr lang="en-CA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CA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CA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CA" smtClean="0"/>
              <a:t>Click to edit Master text styles</a:t>
            </a:r>
          </a:p>
          <a:p>
            <a:pPr lvl="1" eaLnBrk="1" latinLnBrk="0" hangingPunct="1"/>
            <a:r>
              <a:rPr kumimoji="0" lang="en-CA" smtClean="0"/>
              <a:t>Second level</a:t>
            </a:r>
          </a:p>
          <a:p>
            <a:pPr lvl="2" eaLnBrk="1" latinLnBrk="0" hangingPunct="1"/>
            <a:r>
              <a:rPr kumimoji="0" lang="en-CA" smtClean="0"/>
              <a:t>Third level</a:t>
            </a:r>
          </a:p>
          <a:p>
            <a:pPr lvl="3" eaLnBrk="1" latinLnBrk="0" hangingPunct="1"/>
            <a:r>
              <a:rPr kumimoji="0" lang="en-CA" smtClean="0"/>
              <a:t>Fourth level</a:t>
            </a:r>
          </a:p>
          <a:p>
            <a:pPr lvl="4" eaLnBrk="1" latinLnBrk="0" hangingPunct="1"/>
            <a:r>
              <a:rPr kumimoji="0" lang="en-CA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12-05-15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2897" y="4245992"/>
            <a:ext cx="6480048" cy="2301240"/>
          </a:xfrm>
        </p:spPr>
        <p:txBody>
          <a:bodyPr/>
          <a:lstStyle/>
          <a:p>
            <a:r>
              <a:rPr lang="en-US" dirty="0" smtClean="0"/>
              <a:t>Fruit notes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30" y="1553674"/>
            <a:ext cx="3084603" cy="411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3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Apricots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249" y="1417638"/>
            <a:ext cx="5440268" cy="431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Cherries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8179" y="1163351"/>
            <a:ext cx="5572222" cy="444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77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Plums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8563" y="523635"/>
            <a:ext cx="5443102" cy="544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03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Berries have tiny </a:t>
            </a:r>
            <a:r>
              <a:rPr lang="en-US" u="sng" dirty="0" smtClean="0"/>
              <a:t>seeds</a:t>
            </a:r>
            <a:r>
              <a:rPr lang="en-US" dirty="0" smtClean="0"/>
              <a:t> imbedded in the flesh  and a </a:t>
            </a:r>
            <a:r>
              <a:rPr lang="en-US" u="sng" dirty="0" smtClean="0"/>
              <a:t>fragile</a:t>
            </a:r>
            <a:r>
              <a:rPr lang="en-US" dirty="0" smtClean="0"/>
              <a:t> cell structure. </a:t>
            </a:r>
          </a:p>
          <a:p>
            <a:r>
              <a:rPr lang="en-US" dirty="0" smtClean="0"/>
              <a:t>The best known berries are:</a:t>
            </a:r>
          </a:p>
          <a:p>
            <a:r>
              <a:rPr lang="en-US" dirty="0" smtClean="0"/>
              <a:t>Blackberries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899" y="3361534"/>
            <a:ext cx="4440767" cy="295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Blueberries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46300"/>
            <a:ext cx="5537200" cy="443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Cranberries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733" y="2144856"/>
            <a:ext cx="5372100" cy="41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2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Strawberries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2323763"/>
            <a:ext cx="5528733" cy="433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1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Grapes </a:t>
            </a:r>
            <a:r>
              <a:rPr lang="en-US" dirty="0" smtClean="0"/>
              <a:t>are also classified as berries. They have fairly </a:t>
            </a:r>
            <a:r>
              <a:rPr lang="en-US" u="sng" dirty="0" smtClean="0"/>
              <a:t>tough</a:t>
            </a:r>
            <a:r>
              <a:rPr lang="en-US" dirty="0" smtClean="0"/>
              <a:t> skins and grow in </a:t>
            </a:r>
            <a:r>
              <a:rPr lang="en-US" u="sng" dirty="0" smtClean="0"/>
              <a:t>bunches</a:t>
            </a:r>
            <a:r>
              <a:rPr lang="en-US" dirty="0" smtClean="0"/>
              <a:t>. They range in </a:t>
            </a:r>
            <a:r>
              <a:rPr lang="en-US" dirty="0" err="1" smtClean="0"/>
              <a:t>colour</a:t>
            </a:r>
            <a:r>
              <a:rPr lang="en-US" dirty="0" smtClean="0"/>
              <a:t> from </a:t>
            </a:r>
            <a:r>
              <a:rPr lang="en-US" u="sng" dirty="0" smtClean="0"/>
              <a:t>green</a:t>
            </a:r>
            <a:r>
              <a:rPr lang="en-US" dirty="0" smtClean="0"/>
              <a:t> to </a:t>
            </a:r>
            <a:r>
              <a:rPr lang="en-US" u="sng" dirty="0" smtClean="0"/>
              <a:t>red</a:t>
            </a:r>
            <a:r>
              <a:rPr lang="en-US" dirty="0" smtClean="0"/>
              <a:t> and </a:t>
            </a:r>
            <a:r>
              <a:rPr lang="en-US" u="sng" dirty="0" smtClean="0"/>
              <a:t>purple.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3759200"/>
            <a:ext cx="3073400" cy="264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400" y="354330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16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Citrus fruits include </a:t>
            </a:r>
            <a:r>
              <a:rPr lang="en-US" u="sng" dirty="0" smtClean="0"/>
              <a:t>grapefruit.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303" y="2375269"/>
            <a:ext cx="4910363" cy="425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48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Citron. (Not often eaten raw, but often candied)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2899833"/>
            <a:ext cx="3009900" cy="241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37" y="2404533"/>
            <a:ext cx="2933700" cy="276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70500" y="5312833"/>
            <a:ext cx="33586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Buddah</a:t>
            </a:r>
            <a:r>
              <a:rPr lang="en-US" sz="2800" dirty="0" smtClean="0"/>
              <a:t> Hand citron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4789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vitamin is a </a:t>
            </a:r>
            <a:r>
              <a:rPr lang="en-US" u="sng" dirty="0" smtClean="0"/>
              <a:t>nutrient</a:t>
            </a:r>
            <a:r>
              <a:rPr lang="en-US" dirty="0" smtClean="0"/>
              <a:t> essential for </a:t>
            </a:r>
            <a:r>
              <a:rPr lang="en-US" u="sng" dirty="0" smtClean="0"/>
              <a:t>growth</a:t>
            </a:r>
            <a:r>
              <a:rPr lang="en-US" dirty="0" smtClean="0"/>
              <a:t> and normal </a:t>
            </a:r>
            <a:r>
              <a:rPr lang="en-US" u="sng" dirty="0" smtClean="0"/>
              <a:t>functioning</a:t>
            </a:r>
            <a:r>
              <a:rPr lang="en-US" dirty="0" smtClean="0"/>
              <a:t> of the body</a:t>
            </a:r>
          </a:p>
          <a:p>
            <a:r>
              <a:rPr lang="en-US" dirty="0" smtClean="0"/>
              <a:t>Ascorbic acid is the chemical name for vitamin </a:t>
            </a:r>
            <a:r>
              <a:rPr lang="en-US" u="sng" dirty="0" smtClean="0"/>
              <a:t>C</a:t>
            </a:r>
            <a:endParaRPr lang="en-US" dirty="0" smtClean="0"/>
          </a:p>
          <a:p>
            <a:r>
              <a:rPr lang="en-US" dirty="0" smtClean="0"/>
              <a:t>Scurvy is a disease that is caused by a lack of </a:t>
            </a:r>
            <a:r>
              <a:rPr lang="en-US" u="sng" dirty="0" smtClean="0"/>
              <a:t>vitamin 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97895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Kumquat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3366" y="2286854"/>
            <a:ext cx="5913967" cy="383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55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Ugli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0467" y="1511830"/>
            <a:ext cx="4614333" cy="461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43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Tangerine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03338"/>
            <a:ext cx="5080000" cy="48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96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Tangelo: cross between a tangerine, orange and grapefruit.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49" y="2718078"/>
            <a:ext cx="5221817" cy="3911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74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Mandarin.  Which has loose skin and easily separated segments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99" y="2811916"/>
            <a:ext cx="4140201" cy="387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29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Navel orange.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3" y="2350029"/>
            <a:ext cx="5397500" cy="358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857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Valencia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899" y="986368"/>
            <a:ext cx="5160433" cy="516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82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5999" y="1600200"/>
            <a:ext cx="4593167" cy="45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96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Lemon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966" y="1761301"/>
            <a:ext cx="4605867" cy="43648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33" y="3294063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1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534" y="3198138"/>
            <a:ext cx="5003800" cy="32876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0" y="569238"/>
            <a:ext cx="30988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69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883"/>
            <a:ext cx="7467600" cy="5697281"/>
          </a:xfrm>
        </p:spPr>
        <p:txBody>
          <a:bodyPr/>
          <a:lstStyle/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Carotene is a </a:t>
            </a:r>
            <a:r>
              <a:rPr lang="en-US" u="sng" dirty="0" smtClean="0"/>
              <a:t>yellow</a:t>
            </a:r>
            <a:r>
              <a:rPr lang="en-US" dirty="0" smtClean="0"/>
              <a:t> to orange plant pigment that can be converted to vitamin </a:t>
            </a:r>
            <a:r>
              <a:rPr lang="en-US" u="sng" dirty="0" smtClean="0"/>
              <a:t>C</a:t>
            </a:r>
            <a:r>
              <a:rPr lang="en-US" dirty="0" smtClean="0"/>
              <a:t> by the body. 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An enzyme is a substance which causes a </a:t>
            </a:r>
            <a:r>
              <a:rPr lang="en-US" u="sng" dirty="0" smtClean="0"/>
              <a:t>chemical</a:t>
            </a:r>
            <a:r>
              <a:rPr lang="en-US" dirty="0" smtClean="0"/>
              <a:t> reaction to take place.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365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varieties of melons:</a:t>
            </a:r>
          </a:p>
          <a:p>
            <a:r>
              <a:rPr lang="en-US" dirty="0" smtClean="0"/>
              <a:t>Muskmelon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0" y="2563241"/>
            <a:ext cx="4779433" cy="371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92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Casaba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732" y="2182416"/>
            <a:ext cx="5520267" cy="424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17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33" y="486305"/>
            <a:ext cx="3678767" cy="605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53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Cranshaw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999" y="2274542"/>
            <a:ext cx="5418667" cy="407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Cantaloupe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932" y="2407130"/>
            <a:ext cx="5846233" cy="392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9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Honeydew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800" y="488501"/>
            <a:ext cx="5219700" cy="585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12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Watermelon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533" y="876300"/>
            <a:ext cx="28829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633" y="3898900"/>
            <a:ext cx="2844800" cy="2844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2432049"/>
            <a:ext cx="4597400" cy="361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9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Banana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150" y="361950"/>
            <a:ext cx="3276600" cy="2476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22500"/>
            <a:ext cx="33782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650" y="4000500"/>
            <a:ext cx="2857500" cy="2857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833" y="1323988"/>
            <a:ext cx="5562600" cy="45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1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Plantain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4386" y="274637"/>
            <a:ext cx="3143647" cy="419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2371196"/>
            <a:ext cx="4792133" cy="35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1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Mango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67" y="2878666"/>
            <a:ext cx="4262967" cy="3599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295" y="478366"/>
            <a:ext cx="4627010" cy="32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5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Pomes are characterized by a </a:t>
            </a:r>
            <a:r>
              <a:rPr lang="en-US" u="sng" dirty="0" smtClean="0"/>
              <a:t>smooth</a:t>
            </a:r>
            <a:r>
              <a:rPr lang="en-US" dirty="0" smtClean="0"/>
              <a:t> </a:t>
            </a:r>
            <a:r>
              <a:rPr lang="en-US" dirty="0"/>
              <a:t>skin covering an </a:t>
            </a:r>
            <a:r>
              <a:rPr lang="en-US" dirty="0" smtClean="0"/>
              <a:t>enlarged </a:t>
            </a:r>
            <a:r>
              <a:rPr lang="en-US" u="sng" dirty="0" smtClean="0"/>
              <a:t>fleshy</a:t>
            </a:r>
            <a:r>
              <a:rPr lang="en-US" dirty="0" smtClean="0"/>
              <a:t> </a:t>
            </a:r>
            <a:r>
              <a:rPr lang="en-US" dirty="0"/>
              <a:t>area surrounding the </a:t>
            </a:r>
            <a:r>
              <a:rPr lang="en-US" u="sng" dirty="0" smtClean="0"/>
              <a:t>core</a:t>
            </a:r>
            <a:r>
              <a:rPr lang="en-US" dirty="0" smtClean="0"/>
              <a:t>. </a:t>
            </a:r>
            <a:r>
              <a:rPr lang="en-US" dirty="0"/>
              <a:t>Examples include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Apple</a:t>
            </a:r>
          </a:p>
          <a:p>
            <a:pPr marL="36576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243" y="3544476"/>
            <a:ext cx="2844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5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Pomegranate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67" y="3033014"/>
            <a:ext cx="4445000" cy="32450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4512" y="945981"/>
            <a:ext cx="4528921" cy="294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346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Papaya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45833"/>
            <a:ext cx="4520030" cy="31707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684" y="740304"/>
            <a:ext cx="3599383" cy="480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0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Avocado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66" y="3294063"/>
            <a:ext cx="2870200" cy="283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567" y="203545"/>
            <a:ext cx="4419600" cy="66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59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Pineapple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557" y="571499"/>
            <a:ext cx="2869942" cy="44238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71231"/>
            <a:ext cx="5210716" cy="345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07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4" y="3230563"/>
            <a:ext cx="2806700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537633"/>
            <a:ext cx="3606800" cy="568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3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Tropical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27" y="3556000"/>
            <a:ext cx="4489226" cy="3014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571" y="425449"/>
            <a:ext cx="4369796" cy="296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26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Fruit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817" b="128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114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Passion Fruit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6281" b="16281"/>
          <a:stretch>
            <a:fillRect/>
          </a:stretch>
        </p:blipFill>
        <p:spPr>
          <a:xfrm>
            <a:off x="922867" y="1600200"/>
            <a:ext cx="7467600" cy="4525963"/>
          </a:xfrm>
        </p:spPr>
      </p:pic>
    </p:spTree>
    <p:extLst>
      <p:ext uri="{BB962C8B-B14F-4D97-AF65-F5344CB8AC3E}">
        <p14:creationId xmlns:p14="http://schemas.microsoft.com/office/powerpoint/2010/main" val="281180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Spiky </a:t>
            </a:r>
            <a:r>
              <a:rPr lang="en-US" dirty="0" err="1" smtClean="0"/>
              <a:t>Kiwano</a:t>
            </a:r>
            <a:r>
              <a:rPr lang="en-US" dirty="0" smtClean="0"/>
              <a:t> Melon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066" y="1627716"/>
            <a:ext cx="5012267" cy="50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46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 Fruit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67" y="1373374"/>
            <a:ext cx="7260166" cy="493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992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979" y="1171180"/>
            <a:ext cx="5238332" cy="45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4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Prickly Pear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3767"/>
            <a:ext cx="3492500" cy="2324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833" y="3035611"/>
            <a:ext cx="4707467" cy="3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9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Lychee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617132"/>
            <a:ext cx="4199227" cy="3145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426" y="3429576"/>
            <a:ext cx="4487574" cy="29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5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Durian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422650"/>
            <a:ext cx="2857500" cy="2857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7682" y="588433"/>
            <a:ext cx="4492833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8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Mangostien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986775"/>
            <a:ext cx="4783667" cy="35748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333" y="274319"/>
            <a:ext cx="4775200" cy="349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62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fruits are available in several forms:</a:t>
            </a:r>
          </a:p>
          <a:p>
            <a:pPr lvl="1"/>
            <a:r>
              <a:rPr lang="en-US" dirty="0" smtClean="0"/>
              <a:t>Fresh</a:t>
            </a:r>
          </a:p>
          <a:p>
            <a:pPr lvl="1"/>
            <a:r>
              <a:rPr lang="en-US" dirty="0" smtClean="0"/>
              <a:t>Frozen </a:t>
            </a:r>
          </a:p>
          <a:p>
            <a:pPr lvl="1"/>
            <a:r>
              <a:rPr lang="en-US" dirty="0" smtClean="0"/>
              <a:t>Canned </a:t>
            </a:r>
          </a:p>
          <a:p>
            <a:pPr lvl="1"/>
            <a:r>
              <a:rPr lang="en-US" dirty="0" smtClean="0"/>
              <a:t>Dried</a:t>
            </a:r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56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Buying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buying fresh fruit, you should usually select only </a:t>
            </a:r>
            <a:r>
              <a:rPr lang="en-US" u="sng" dirty="0" smtClean="0"/>
              <a:t>ripe</a:t>
            </a:r>
            <a:r>
              <a:rPr lang="en-US" dirty="0" smtClean="0"/>
              <a:t> </a:t>
            </a:r>
            <a:r>
              <a:rPr lang="en-US" dirty="0" smtClean="0"/>
              <a:t>fruit. Softening fruit can be slowed down by </a:t>
            </a:r>
            <a:r>
              <a:rPr lang="en-US" dirty="0" smtClean="0"/>
              <a:t>proper </a:t>
            </a:r>
            <a:r>
              <a:rPr lang="en-US" u="sng" dirty="0" smtClean="0"/>
              <a:t>refrigeration</a:t>
            </a:r>
            <a:r>
              <a:rPr lang="en-US" dirty="0" smtClean="0"/>
              <a:t>. </a:t>
            </a:r>
            <a:r>
              <a:rPr lang="en-US" dirty="0" smtClean="0"/>
              <a:t>Large fruits are generally </a:t>
            </a:r>
            <a:r>
              <a:rPr lang="en-US" dirty="0" smtClean="0"/>
              <a:t>more </a:t>
            </a:r>
            <a:r>
              <a:rPr lang="en-US" u="sng" dirty="0" smtClean="0"/>
              <a:t>expensive</a:t>
            </a:r>
            <a:r>
              <a:rPr lang="en-US" dirty="0" smtClean="0"/>
              <a:t> </a:t>
            </a:r>
            <a:r>
              <a:rPr lang="en-US" dirty="0" smtClean="0"/>
              <a:t>than others, and often </a:t>
            </a:r>
            <a:r>
              <a:rPr lang="en-US" dirty="0" smtClean="0"/>
              <a:t>have</a:t>
            </a:r>
            <a:r>
              <a:rPr lang="en-US" dirty="0"/>
              <a:t> </a:t>
            </a:r>
            <a:r>
              <a:rPr lang="en-US" u="sng" dirty="0" err="1" smtClean="0"/>
              <a:t>flavour</a:t>
            </a:r>
            <a:r>
              <a:rPr lang="en-US" u="sng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texture</a:t>
            </a:r>
            <a:r>
              <a:rPr lang="en-US" dirty="0" smtClean="0"/>
              <a:t> </a:t>
            </a:r>
            <a:r>
              <a:rPr lang="en-US" dirty="0" smtClean="0"/>
              <a:t>that are less desirable than those of similar fruits. Usually fresh fruits </a:t>
            </a:r>
            <a:r>
              <a:rPr lang="en-US" dirty="0" smtClean="0"/>
              <a:t>grown </a:t>
            </a:r>
            <a:r>
              <a:rPr lang="en-US" u="sng" dirty="0" smtClean="0"/>
              <a:t>locally</a:t>
            </a:r>
            <a:r>
              <a:rPr lang="en-US" dirty="0" smtClean="0"/>
              <a:t> </a:t>
            </a:r>
            <a:r>
              <a:rPr lang="en-US" dirty="0" smtClean="0"/>
              <a:t>are lowest in price.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972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Fruits to be frozen are usually </a:t>
            </a:r>
            <a:r>
              <a:rPr lang="en-US" u="sng" dirty="0" smtClean="0"/>
              <a:t>sweetened</a:t>
            </a:r>
            <a:r>
              <a:rPr lang="en-US" dirty="0" smtClean="0"/>
              <a:t> </a:t>
            </a:r>
            <a:r>
              <a:rPr lang="en-US" dirty="0" smtClean="0"/>
              <a:t>and then </a:t>
            </a:r>
            <a:r>
              <a:rPr lang="en-US" dirty="0" smtClean="0"/>
              <a:t>frozen </a:t>
            </a:r>
            <a:r>
              <a:rPr lang="en-US" u="sng" dirty="0" smtClean="0"/>
              <a:t>quickly</a:t>
            </a:r>
            <a:r>
              <a:rPr lang="en-US" dirty="0" smtClean="0"/>
              <a:t>; </a:t>
            </a:r>
            <a:r>
              <a:rPr lang="en-US" dirty="0" smtClean="0"/>
              <a:t>they are much like fresh fruits. During canning, fruits are exposed to </a:t>
            </a:r>
            <a:r>
              <a:rPr lang="en-US" u="sng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temperature to prevent spoilage. Dried fruits include plums </a:t>
            </a:r>
            <a:r>
              <a:rPr lang="en-US" dirty="0" smtClean="0"/>
              <a:t>(</a:t>
            </a:r>
            <a:r>
              <a:rPr lang="en-US" u="sng" dirty="0" smtClean="0"/>
              <a:t>prunes</a:t>
            </a:r>
            <a:r>
              <a:rPr lang="en-US" dirty="0" smtClean="0"/>
              <a:t>)</a:t>
            </a:r>
            <a:r>
              <a:rPr lang="en-US" dirty="0" smtClean="0"/>
              <a:t>, apricots, dates, figs, grapes (</a:t>
            </a:r>
            <a:r>
              <a:rPr lang="en-US" u="sng" dirty="0" smtClean="0"/>
              <a:t>raisins</a:t>
            </a:r>
            <a:r>
              <a:rPr lang="en-US" dirty="0" smtClean="0"/>
              <a:t>), currants, and mixed fruits. During drying, most of the </a:t>
            </a:r>
            <a:r>
              <a:rPr lang="en-US" u="sng" dirty="0" smtClean="0"/>
              <a:t>water</a:t>
            </a:r>
            <a:r>
              <a:rPr lang="en-US" dirty="0" smtClean="0"/>
              <a:t> </a:t>
            </a:r>
            <a:r>
              <a:rPr lang="en-US" dirty="0" smtClean="0"/>
              <a:t>is removed.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505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Purchasing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purchasing fruit, it is important to consider the intended </a:t>
            </a:r>
            <a:r>
              <a:rPr lang="en-US" u="sng" dirty="0" smtClean="0"/>
              <a:t>use</a:t>
            </a:r>
            <a:r>
              <a:rPr lang="en-US" dirty="0" smtClean="0"/>
              <a:t>. </a:t>
            </a:r>
            <a:r>
              <a:rPr lang="en-US" dirty="0" smtClean="0"/>
              <a:t>Popular eating apple because of their </a:t>
            </a:r>
            <a:r>
              <a:rPr lang="en-US" dirty="0" err="1" smtClean="0"/>
              <a:t>flavour</a:t>
            </a:r>
            <a:r>
              <a:rPr lang="en-US" dirty="0" smtClean="0"/>
              <a:t> are red or yellow </a:t>
            </a:r>
            <a:r>
              <a:rPr lang="en-US" u="sng" dirty="0" smtClean="0"/>
              <a:t>delicious</a:t>
            </a:r>
            <a:r>
              <a:rPr lang="en-US" dirty="0" smtClean="0"/>
              <a:t>, </a:t>
            </a:r>
            <a:r>
              <a:rPr lang="en-US" dirty="0" smtClean="0"/>
              <a:t>while Rome Beauty and McIntosh have excellent </a:t>
            </a:r>
            <a:r>
              <a:rPr lang="en-US" u="sng" dirty="0" smtClean="0"/>
              <a:t>cooking</a:t>
            </a:r>
            <a:r>
              <a:rPr lang="en-US" dirty="0" smtClean="0"/>
              <a:t> </a:t>
            </a:r>
            <a:r>
              <a:rPr lang="en-US" dirty="0" smtClean="0"/>
              <a:t>qualities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9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Grades for fresh fruit have been established by the </a:t>
            </a:r>
            <a:r>
              <a:rPr lang="en-US" u="sng" dirty="0" smtClean="0"/>
              <a:t>USDA</a:t>
            </a:r>
            <a:r>
              <a:rPr lang="en-US" dirty="0" smtClean="0"/>
              <a:t>. </a:t>
            </a:r>
            <a:r>
              <a:rPr lang="en-US" dirty="0" smtClean="0"/>
              <a:t>The premium grades are </a:t>
            </a:r>
            <a:r>
              <a:rPr lang="en-US" dirty="0" smtClean="0"/>
              <a:t>US </a:t>
            </a:r>
            <a:r>
              <a:rPr lang="en-US" u="sng" dirty="0" smtClean="0"/>
              <a:t>extra</a:t>
            </a:r>
            <a:r>
              <a:rPr lang="en-US" dirty="0" smtClean="0"/>
              <a:t> </a:t>
            </a:r>
            <a:r>
              <a:rPr lang="en-US" u="sng" dirty="0" smtClean="0"/>
              <a:t>fancy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dirty="0" smtClean="0"/>
              <a:t>US </a:t>
            </a:r>
            <a:r>
              <a:rPr lang="en-US" u="sng" dirty="0" smtClean="0"/>
              <a:t>Fancy</a:t>
            </a:r>
            <a:r>
              <a:rPr lang="en-US" dirty="0" smtClean="0"/>
              <a:t>, </a:t>
            </a:r>
            <a:r>
              <a:rPr lang="en-US" dirty="0" smtClean="0"/>
              <a:t>and US </a:t>
            </a:r>
            <a:r>
              <a:rPr lang="en-US" u="sng" dirty="0" smtClean="0"/>
              <a:t>#1</a:t>
            </a:r>
            <a:r>
              <a:rPr lang="en-US" dirty="0" smtClean="0"/>
              <a:t>, </a:t>
            </a:r>
            <a:r>
              <a:rPr lang="en-US" dirty="0" smtClean="0"/>
              <a:t>while basic trading grades are </a:t>
            </a:r>
            <a:r>
              <a:rPr lang="en-US" dirty="0" smtClean="0"/>
              <a:t>US </a:t>
            </a:r>
            <a:r>
              <a:rPr lang="en-US" u="sng" dirty="0" smtClean="0"/>
              <a:t>#1 </a:t>
            </a:r>
            <a:r>
              <a:rPr lang="en-US" dirty="0" smtClean="0"/>
              <a:t>and </a:t>
            </a:r>
            <a:r>
              <a:rPr lang="en-US" dirty="0" smtClean="0"/>
              <a:t>US </a:t>
            </a:r>
            <a:r>
              <a:rPr lang="en-US" u="sng" dirty="0" smtClean="0"/>
              <a:t>#2.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0894934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Prices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 prices are </a:t>
            </a:r>
            <a:r>
              <a:rPr lang="en-US" u="sng" dirty="0" smtClean="0"/>
              <a:t>not</a:t>
            </a:r>
            <a:r>
              <a:rPr lang="en-US" dirty="0" smtClean="0"/>
              <a:t> </a:t>
            </a:r>
            <a:r>
              <a:rPr lang="en-US" dirty="0" smtClean="0"/>
              <a:t>a reliable guide to quality and nutritive value. Generally, those in </a:t>
            </a:r>
            <a:r>
              <a:rPr lang="en-US" u="sng" dirty="0" smtClean="0"/>
              <a:t>season</a:t>
            </a:r>
            <a:r>
              <a:rPr lang="en-US" dirty="0" smtClean="0"/>
              <a:t> </a:t>
            </a:r>
            <a:r>
              <a:rPr lang="en-US" dirty="0" smtClean="0"/>
              <a:t>cost less. Good quality fruits are </a:t>
            </a:r>
            <a:r>
              <a:rPr lang="en-US" u="sng" dirty="0" smtClean="0"/>
              <a:t>sound</a:t>
            </a:r>
            <a:r>
              <a:rPr lang="en-US" dirty="0" smtClean="0"/>
              <a:t> </a:t>
            </a:r>
            <a:r>
              <a:rPr lang="en-US" dirty="0" smtClean="0"/>
              <a:t>(free from blemishes, mold, etc.</a:t>
            </a:r>
            <a:r>
              <a:rPr lang="en-US" dirty="0" smtClean="0"/>
              <a:t>) </a:t>
            </a:r>
            <a:r>
              <a:rPr lang="en-US" u="sng" dirty="0" smtClean="0"/>
              <a:t>crisp</a:t>
            </a:r>
            <a:r>
              <a:rPr lang="en-US" dirty="0" smtClean="0"/>
              <a:t> </a:t>
            </a:r>
            <a:r>
              <a:rPr lang="en-US" dirty="0" smtClean="0"/>
              <a:t>(not wilted or limp), and </a:t>
            </a:r>
            <a:r>
              <a:rPr lang="en-US" u="sng" dirty="0" smtClean="0"/>
              <a:t>firm</a:t>
            </a:r>
            <a:r>
              <a:rPr lang="en-US" dirty="0" smtClean="0"/>
              <a:t> </a:t>
            </a:r>
            <a:r>
              <a:rPr lang="en-US" dirty="0" smtClean="0"/>
              <a:t>(not overripe or soft).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28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275" y="1196082"/>
            <a:ext cx="4821489" cy="493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selecting frozen fruits, you must often rely on the </a:t>
            </a:r>
            <a:r>
              <a:rPr lang="en-US" u="sng" dirty="0" smtClean="0"/>
              <a:t>brand</a:t>
            </a:r>
            <a:r>
              <a:rPr lang="en-US" dirty="0" smtClean="0"/>
              <a:t> </a:t>
            </a:r>
            <a:r>
              <a:rPr lang="en-US" dirty="0" smtClean="0"/>
              <a:t>name. Avoid buying packages that are </a:t>
            </a:r>
            <a:r>
              <a:rPr lang="en-US" u="sng" dirty="0" smtClean="0"/>
              <a:t>stained</a:t>
            </a:r>
            <a:r>
              <a:rPr lang="en-US" dirty="0" smtClean="0"/>
              <a:t> </a:t>
            </a:r>
            <a:r>
              <a:rPr lang="en-US" dirty="0" smtClean="0"/>
              <a:t>or not </a:t>
            </a:r>
            <a:r>
              <a:rPr lang="en-US" u="sng" dirty="0" smtClean="0"/>
              <a:t>hard</a:t>
            </a:r>
            <a:r>
              <a:rPr lang="en-US" dirty="0" smtClean="0"/>
              <a:t> </a:t>
            </a:r>
            <a:r>
              <a:rPr lang="en-US" dirty="0" smtClean="0"/>
              <a:t>frozen. </a:t>
            </a:r>
            <a:endParaRPr lang="en-US" dirty="0" smtClean="0"/>
          </a:p>
          <a:p>
            <a:r>
              <a:rPr lang="en-US" dirty="0"/>
              <a:t>Dried fruit come in protective </a:t>
            </a:r>
            <a:r>
              <a:rPr lang="en-US" u="sng" dirty="0"/>
              <a:t>cartons</a:t>
            </a:r>
            <a:r>
              <a:rPr lang="en-US" dirty="0"/>
              <a:t> or in clear </a:t>
            </a:r>
            <a:r>
              <a:rPr lang="en-US" u="sng" dirty="0"/>
              <a:t>bags.</a:t>
            </a:r>
            <a:r>
              <a:rPr lang="en-US" dirty="0"/>
              <a:t> Information about the contents is on a </a:t>
            </a:r>
            <a:r>
              <a:rPr lang="en-US" u="sng" dirty="0"/>
              <a:t>label.</a:t>
            </a: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939376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</a:t>
            </a:r>
            <a:r>
              <a:rPr lang="en-US" dirty="0" smtClean="0"/>
              <a:t>fruits are stored in the </a:t>
            </a:r>
            <a:r>
              <a:rPr lang="en-US" u="sng" dirty="0" smtClean="0"/>
              <a:t>refrigerator</a:t>
            </a:r>
            <a:r>
              <a:rPr lang="en-US" dirty="0" smtClean="0"/>
              <a:t>; </a:t>
            </a:r>
            <a:r>
              <a:rPr lang="en-US" dirty="0" smtClean="0"/>
              <a:t>those with strong aromas should be </a:t>
            </a:r>
            <a:r>
              <a:rPr lang="en-US" u="sng" dirty="0" smtClean="0"/>
              <a:t>wrapped</a:t>
            </a:r>
            <a:r>
              <a:rPr lang="en-US" dirty="0" smtClean="0"/>
              <a:t> </a:t>
            </a:r>
            <a:r>
              <a:rPr lang="en-US" dirty="0" smtClean="0"/>
              <a:t>first. Frozen fruits should not be </a:t>
            </a:r>
            <a:r>
              <a:rPr lang="en-US" u="sng" dirty="0" smtClean="0"/>
              <a:t>thawed</a:t>
            </a:r>
            <a:r>
              <a:rPr lang="en-US" dirty="0" smtClean="0"/>
              <a:t> </a:t>
            </a:r>
            <a:r>
              <a:rPr lang="en-US" dirty="0" smtClean="0"/>
              <a:t>until ready for use and </a:t>
            </a:r>
            <a:r>
              <a:rPr lang="en-US" dirty="0" smtClean="0"/>
              <a:t>should never be </a:t>
            </a:r>
            <a:r>
              <a:rPr lang="en-US" u="sng" dirty="0" smtClean="0"/>
              <a:t>refrozen</a:t>
            </a:r>
            <a:r>
              <a:rPr lang="en-US" dirty="0" smtClean="0"/>
              <a:t>. Canned foods should be stored in a </a:t>
            </a:r>
            <a:r>
              <a:rPr lang="en-US" u="sng" dirty="0" smtClean="0"/>
              <a:t>cool, dry</a:t>
            </a:r>
            <a:r>
              <a:rPr lang="en-US" dirty="0" smtClean="0"/>
              <a:t> </a:t>
            </a:r>
            <a:r>
              <a:rPr lang="en-US" dirty="0" smtClean="0"/>
              <a:t>place before opening, and in the </a:t>
            </a:r>
            <a:r>
              <a:rPr lang="en-US" u="sng" dirty="0" smtClean="0"/>
              <a:t>refrigerator</a:t>
            </a:r>
            <a:r>
              <a:rPr lang="en-US" dirty="0" smtClean="0"/>
              <a:t> </a:t>
            </a:r>
            <a:r>
              <a:rPr lang="en-US" dirty="0" smtClean="0"/>
              <a:t>after opening. Cooked dried fruits should be </a:t>
            </a:r>
            <a:r>
              <a:rPr lang="en-US" u="sng" dirty="0" smtClean="0"/>
              <a:t>covered</a:t>
            </a:r>
            <a:r>
              <a:rPr lang="en-US" dirty="0" smtClean="0"/>
              <a:t> and</a:t>
            </a:r>
            <a:r>
              <a:rPr lang="en-US" dirty="0" smtClean="0"/>
              <a:t> </a:t>
            </a:r>
            <a:r>
              <a:rPr lang="en-US" u="sng" dirty="0" smtClean="0"/>
              <a:t>refrigerated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7845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nutrients are divided into six groups</a:t>
            </a:r>
          </a:p>
          <a:p>
            <a:pPr lvl="1"/>
            <a:r>
              <a:rPr lang="en-US" dirty="0" smtClean="0"/>
              <a:t>Carbohydrates</a:t>
            </a:r>
            <a:endParaRPr lang="en-US" dirty="0" smtClean="0"/>
          </a:p>
          <a:p>
            <a:pPr lvl="1"/>
            <a:r>
              <a:rPr lang="en-US" dirty="0" smtClean="0"/>
              <a:t>Fats</a:t>
            </a:r>
            <a:endParaRPr lang="en-US" dirty="0" smtClean="0"/>
          </a:p>
          <a:p>
            <a:pPr lvl="1"/>
            <a:r>
              <a:rPr lang="en-US" dirty="0" smtClean="0"/>
              <a:t>Proteins</a:t>
            </a:r>
            <a:endParaRPr lang="en-US" dirty="0" smtClean="0"/>
          </a:p>
          <a:p>
            <a:pPr lvl="1"/>
            <a:r>
              <a:rPr lang="en-US" dirty="0" smtClean="0"/>
              <a:t>Vitamins </a:t>
            </a:r>
            <a:endParaRPr lang="en-US" dirty="0" smtClean="0"/>
          </a:p>
          <a:p>
            <a:pPr lvl="1"/>
            <a:r>
              <a:rPr lang="en-US" dirty="0" smtClean="0"/>
              <a:t>Minerals</a:t>
            </a:r>
            <a:endParaRPr lang="en-US" dirty="0" smtClean="0"/>
          </a:p>
          <a:p>
            <a:pPr lvl="1"/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841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Fruits are the best sources of vitamin </a:t>
            </a:r>
            <a:r>
              <a:rPr lang="en-US" u="sng" dirty="0" smtClean="0"/>
              <a:t>C</a:t>
            </a:r>
            <a:endParaRPr lang="en-US" dirty="0" smtClean="0"/>
          </a:p>
          <a:p>
            <a:r>
              <a:rPr lang="en-US" dirty="0" smtClean="0"/>
              <a:t>They also contain vitamins </a:t>
            </a:r>
            <a:r>
              <a:rPr lang="en-US" u="sng" dirty="0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B</a:t>
            </a:r>
            <a:endParaRPr lang="en-US" dirty="0" smtClean="0"/>
          </a:p>
          <a:p>
            <a:r>
              <a:rPr lang="en-US" dirty="0" smtClean="0"/>
              <a:t>The fruits that provide the most vitamin C belong to the </a:t>
            </a:r>
            <a:r>
              <a:rPr lang="en-US" u="sng" dirty="0" smtClean="0"/>
              <a:t>citrus</a:t>
            </a:r>
            <a:r>
              <a:rPr lang="en-US" dirty="0" smtClean="0"/>
              <a:t> </a:t>
            </a:r>
            <a:r>
              <a:rPr lang="en-US" dirty="0" smtClean="0"/>
              <a:t>group. </a:t>
            </a:r>
          </a:p>
          <a:p>
            <a:r>
              <a:rPr lang="en-US" dirty="0" smtClean="0"/>
              <a:t>Your body does not store vitamin C, so you should eat a food high in vitamin each </a:t>
            </a:r>
            <a:r>
              <a:rPr lang="en-US" u="sng" dirty="0" smtClean="0"/>
              <a:t>day.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937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minerals </a:t>
            </a:r>
            <a:r>
              <a:rPr lang="en-US" u="sng" dirty="0" smtClean="0"/>
              <a:t>calcium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 smtClean="0"/>
              <a:t>iron</a:t>
            </a:r>
            <a:r>
              <a:rPr lang="en-US" dirty="0" smtClean="0"/>
              <a:t> </a:t>
            </a:r>
            <a:r>
              <a:rPr lang="en-US" dirty="0"/>
              <a:t>are found in fruits in important amounts, along with carbohydrates </a:t>
            </a:r>
            <a:r>
              <a:rPr lang="en-US" u="sng" dirty="0" smtClean="0"/>
              <a:t>sugar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u="sng" dirty="0" smtClean="0"/>
              <a:t>cellulose</a:t>
            </a:r>
            <a:r>
              <a:rPr lang="en-US" dirty="0" smtClean="0"/>
              <a:t>. </a:t>
            </a:r>
            <a:endParaRPr lang="en-US" dirty="0"/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4557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Fruits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Raw fruits need only a thorough </a:t>
            </a:r>
            <a:r>
              <a:rPr lang="en-US" u="sng" dirty="0" smtClean="0"/>
              <a:t>washing</a:t>
            </a:r>
            <a:r>
              <a:rPr lang="en-US" dirty="0" smtClean="0"/>
              <a:t> </a:t>
            </a:r>
            <a:r>
              <a:rPr lang="en-US" dirty="0" smtClean="0"/>
              <a:t>before eating. </a:t>
            </a:r>
            <a:r>
              <a:rPr lang="en-US" dirty="0" err="1" smtClean="0"/>
              <a:t>Discolouration</a:t>
            </a:r>
            <a:r>
              <a:rPr lang="en-US" dirty="0" smtClean="0"/>
              <a:t> of low acid fruits can be prevented by sprinkling the cut surface with </a:t>
            </a:r>
            <a:r>
              <a:rPr lang="en-US" u="sng" dirty="0" smtClean="0"/>
              <a:t>acid</a:t>
            </a:r>
            <a:r>
              <a:rPr lang="en-US" dirty="0" smtClean="0"/>
              <a:t> </a:t>
            </a:r>
            <a:r>
              <a:rPr lang="en-US" dirty="0" smtClean="0"/>
              <a:t>fruit juice. </a:t>
            </a:r>
          </a:p>
        </p:txBody>
      </p:sp>
    </p:spTree>
    <p:extLst>
      <p:ext uri="{BB962C8B-B14F-4D97-AF65-F5344CB8AC3E}">
        <p14:creationId xmlns:p14="http://schemas.microsoft.com/office/powerpoint/2010/main" val="2606538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Cookery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 principles  involved in fruit cookery </a:t>
            </a:r>
            <a:r>
              <a:rPr lang="en-US" dirty="0" smtClean="0"/>
              <a:t>are:</a:t>
            </a:r>
            <a:endParaRPr lang="en-US" dirty="0"/>
          </a:p>
          <a:p>
            <a:pPr lvl="1"/>
            <a:r>
              <a:rPr lang="en-US" dirty="0" smtClean="0"/>
              <a:t>A change in </a:t>
            </a:r>
            <a:r>
              <a:rPr lang="en-US" u="sng" dirty="0" smtClean="0"/>
              <a:t>texture</a:t>
            </a:r>
            <a:r>
              <a:rPr lang="en-US" dirty="0" smtClean="0"/>
              <a:t> </a:t>
            </a:r>
            <a:r>
              <a:rPr lang="en-US" dirty="0" smtClean="0"/>
              <a:t>, </a:t>
            </a:r>
            <a:r>
              <a:rPr lang="en-US" u="sng" dirty="0" smtClean="0"/>
              <a:t>form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u="sng" dirty="0" smtClean="0"/>
              <a:t>consistency</a:t>
            </a:r>
            <a:r>
              <a:rPr lang="en-US" dirty="0" smtClean="0"/>
              <a:t> </a:t>
            </a:r>
            <a:r>
              <a:rPr lang="en-US" dirty="0" smtClean="0"/>
              <a:t>of fruit </a:t>
            </a:r>
          </a:p>
          <a:p>
            <a:pPr lvl="1"/>
            <a:r>
              <a:rPr lang="en-US" dirty="0" smtClean="0"/>
              <a:t>The preservation </a:t>
            </a:r>
            <a:r>
              <a:rPr lang="en-US" dirty="0" smtClean="0"/>
              <a:t>of </a:t>
            </a:r>
            <a:r>
              <a:rPr lang="en-US" u="sng" dirty="0" smtClean="0"/>
              <a:t>nutrients</a:t>
            </a:r>
            <a:endParaRPr lang="en-US" dirty="0" smtClean="0"/>
          </a:p>
          <a:p>
            <a:pPr marL="4480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8432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Cookery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fruits are cooked in moist heat the cellulose becomes </a:t>
            </a:r>
            <a:r>
              <a:rPr lang="en-US" u="sng" dirty="0" smtClean="0"/>
              <a:t>soft</a:t>
            </a:r>
            <a:r>
              <a:rPr lang="en-US" dirty="0" smtClean="0"/>
              <a:t> </a:t>
            </a:r>
            <a:r>
              <a:rPr lang="en-US" dirty="0" smtClean="0"/>
              <a:t>and the fruit </a:t>
            </a:r>
            <a:r>
              <a:rPr lang="en-US" u="sng" dirty="0" smtClean="0"/>
              <a:t>breaks</a:t>
            </a:r>
            <a:r>
              <a:rPr lang="en-US" dirty="0" smtClean="0"/>
              <a:t> </a:t>
            </a:r>
            <a:r>
              <a:rPr lang="en-US" dirty="0" smtClean="0"/>
              <a:t>apart. </a:t>
            </a:r>
          </a:p>
          <a:p>
            <a:r>
              <a:rPr lang="en-US" dirty="0" smtClean="0"/>
              <a:t>If you want the fruit to retain its shape, you should add </a:t>
            </a:r>
            <a:r>
              <a:rPr lang="en-US" u="sng" dirty="0" smtClean="0"/>
              <a:t>sugar</a:t>
            </a:r>
            <a:r>
              <a:rPr lang="en-US" dirty="0" smtClean="0"/>
              <a:t> </a:t>
            </a:r>
            <a:r>
              <a:rPr lang="en-US" dirty="0" smtClean="0"/>
              <a:t>to the cooking water.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355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Nutrients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preserve nutrients in fruits, do not expose them to </a:t>
            </a:r>
            <a:r>
              <a:rPr lang="en-US" u="sng" dirty="0" smtClean="0"/>
              <a:t>oxygen</a:t>
            </a:r>
            <a:r>
              <a:rPr lang="en-US" dirty="0" smtClean="0"/>
              <a:t> </a:t>
            </a:r>
            <a:r>
              <a:rPr lang="en-US" dirty="0" smtClean="0"/>
              <a:t>(in the air) for long periods of time and cook them in as little </a:t>
            </a:r>
            <a:r>
              <a:rPr lang="en-US" u="sng" dirty="0" smtClean="0"/>
              <a:t>water</a:t>
            </a:r>
            <a:r>
              <a:rPr lang="en-US" dirty="0" smtClean="0"/>
              <a:t> </a:t>
            </a:r>
            <a:r>
              <a:rPr lang="en-US" dirty="0" smtClean="0"/>
              <a:t>as possible. You will also retain more nutrients when fruits are used with </a:t>
            </a:r>
            <a:r>
              <a:rPr lang="en-US" dirty="0" smtClean="0"/>
              <a:t>their </a:t>
            </a:r>
            <a:r>
              <a:rPr lang="en-US" u="sng" dirty="0" smtClean="0"/>
              <a:t>skins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247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Cookery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Fruits are most often cooked by </a:t>
            </a:r>
            <a:r>
              <a:rPr lang="en-US" u="sng" dirty="0" smtClean="0"/>
              <a:t>simmering</a:t>
            </a:r>
            <a:r>
              <a:rPr lang="en-US" dirty="0" smtClean="0"/>
              <a:t>, </a:t>
            </a:r>
            <a:r>
              <a:rPr lang="en-US" u="sng" dirty="0" smtClean="0"/>
              <a:t>stewing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baking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To simmer, fruits are cooked in their </a:t>
            </a:r>
            <a:r>
              <a:rPr lang="en-US" dirty="0" smtClean="0"/>
              <a:t>own </a:t>
            </a:r>
            <a:r>
              <a:rPr lang="en-US" u="sng" dirty="0" smtClean="0"/>
              <a:t>juices</a:t>
            </a:r>
            <a:r>
              <a:rPr lang="en-US" dirty="0" smtClean="0"/>
              <a:t> </a:t>
            </a:r>
            <a:r>
              <a:rPr lang="en-US" dirty="0" smtClean="0"/>
              <a:t>or a small amount of </a:t>
            </a:r>
            <a:r>
              <a:rPr lang="en-US" u="sng" dirty="0" smtClean="0"/>
              <a:t>water</a:t>
            </a:r>
            <a:r>
              <a:rPr lang="en-US" dirty="0" smtClean="0"/>
              <a:t>. </a:t>
            </a:r>
            <a:r>
              <a:rPr lang="en-US" dirty="0" smtClean="0"/>
              <a:t>They are often </a:t>
            </a:r>
            <a:r>
              <a:rPr lang="en-US" u="sng" dirty="0" smtClean="0"/>
              <a:t>mashed</a:t>
            </a:r>
            <a:r>
              <a:rPr lang="en-US" dirty="0" smtClean="0"/>
              <a:t> </a:t>
            </a:r>
            <a:r>
              <a:rPr lang="en-US" dirty="0" smtClean="0"/>
              <a:t>to give uniform consistency. </a:t>
            </a:r>
            <a:endParaRPr lang="en-US" dirty="0"/>
          </a:p>
          <a:p>
            <a:r>
              <a:rPr lang="en-US" dirty="0" smtClean="0"/>
              <a:t>Stewed fruit is usually cooked in liquid with </a:t>
            </a:r>
            <a:r>
              <a:rPr lang="en-US" u="sng" dirty="0" smtClean="0"/>
              <a:t>sugar</a:t>
            </a:r>
            <a:r>
              <a:rPr lang="en-US" dirty="0" smtClean="0"/>
              <a:t> </a:t>
            </a:r>
            <a:r>
              <a:rPr lang="en-US" dirty="0" smtClean="0"/>
              <a:t>to retain the shape. </a:t>
            </a:r>
          </a:p>
          <a:p>
            <a:r>
              <a:rPr lang="en-US" dirty="0" smtClean="0"/>
              <a:t>Fruits with heavy </a:t>
            </a:r>
            <a:r>
              <a:rPr lang="en-US" u="sng" dirty="0" smtClean="0"/>
              <a:t>skins</a:t>
            </a:r>
            <a:r>
              <a:rPr lang="en-US" dirty="0" smtClean="0"/>
              <a:t> </a:t>
            </a:r>
            <a:r>
              <a:rPr lang="en-US" dirty="0" smtClean="0"/>
              <a:t>are good for baking.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11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Kiwi</a:t>
            </a:r>
          </a:p>
          <a:p>
            <a:pPr marL="36576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776" y="1830999"/>
            <a:ext cx="6312890" cy="471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06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Cookery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Dried fruits should be cooked at a </a:t>
            </a:r>
            <a:r>
              <a:rPr lang="en-US" u="sng" dirty="0" smtClean="0"/>
              <a:t>simmering</a:t>
            </a:r>
            <a:r>
              <a:rPr lang="en-US" dirty="0" smtClean="0"/>
              <a:t> </a:t>
            </a:r>
            <a:r>
              <a:rPr lang="en-US" dirty="0" smtClean="0"/>
              <a:t>temperature in a </a:t>
            </a:r>
            <a:r>
              <a:rPr lang="en-US" u="sng" dirty="0" smtClean="0"/>
              <a:t>covered</a:t>
            </a:r>
            <a:r>
              <a:rPr lang="en-US" dirty="0" smtClean="0"/>
              <a:t> </a:t>
            </a:r>
            <a:r>
              <a:rPr lang="en-US" dirty="0" smtClean="0"/>
              <a:t>pan.</a:t>
            </a:r>
          </a:p>
          <a:p>
            <a:r>
              <a:rPr lang="en-US" dirty="0" smtClean="0"/>
              <a:t>When sugar is used, it is added at the </a:t>
            </a:r>
            <a:r>
              <a:rPr lang="en-US" u="sng" dirty="0" smtClean="0"/>
              <a:t>end.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Fruits may be made into </a:t>
            </a:r>
            <a:r>
              <a:rPr lang="en-US" u="sng" dirty="0" smtClean="0"/>
              <a:t>fritters</a:t>
            </a:r>
            <a:r>
              <a:rPr lang="en-US" dirty="0" smtClean="0"/>
              <a:t> </a:t>
            </a:r>
            <a:r>
              <a:rPr lang="en-US" dirty="0" smtClean="0"/>
              <a:t>by dipping them in a batter and deep-frying them. </a:t>
            </a:r>
            <a:endParaRPr lang="en-US" dirty="0"/>
          </a:p>
          <a:p>
            <a:r>
              <a:rPr lang="en-US" dirty="0" smtClean="0"/>
              <a:t>Fruits are often used in baked products such as </a:t>
            </a:r>
            <a:r>
              <a:rPr lang="en-US" u="sng" dirty="0" smtClean="0"/>
              <a:t>quick</a:t>
            </a:r>
            <a:r>
              <a:rPr lang="en-US" dirty="0" smtClean="0"/>
              <a:t> </a:t>
            </a:r>
            <a:r>
              <a:rPr lang="en-US" dirty="0" smtClean="0"/>
              <a:t>breads and </a:t>
            </a:r>
            <a:r>
              <a:rPr lang="en-US" u="sng" dirty="0" smtClean="0"/>
              <a:t>pies</a:t>
            </a:r>
            <a:r>
              <a:rPr lang="en-US" dirty="0" smtClean="0"/>
              <a:t>. </a:t>
            </a:r>
            <a:endParaRPr lang="en-US" dirty="0"/>
          </a:p>
          <a:p>
            <a:r>
              <a:rPr lang="en-US" dirty="0" smtClean="0"/>
              <a:t>Fruit-</a:t>
            </a:r>
            <a:r>
              <a:rPr lang="en-US" dirty="0" err="1" smtClean="0"/>
              <a:t>flavoured</a:t>
            </a:r>
            <a:r>
              <a:rPr lang="en-US" dirty="0" smtClean="0"/>
              <a:t> </a:t>
            </a:r>
            <a:r>
              <a:rPr lang="en-US" u="sng" dirty="0" err="1" smtClean="0"/>
              <a:t>sherberts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ice</a:t>
            </a:r>
            <a:r>
              <a:rPr lang="en-US" dirty="0" smtClean="0"/>
              <a:t> </a:t>
            </a:r>
            <a:r>
              <a:rPr lang="en-US" u="sng" dirty="0" smtClean="0"/>
              <a:t>creams</a:t>
            </a:r>
            <a:r>
              <a:rPr lang="en-US" dirty="0" smtClean="0"/>
              <a:t> </a:t>
            </a:r>
            <a:r>
              <a:rPr lang="en-US" dirty="0" smtClean="0"/>
              <a:t>are always popular.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631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Canned, frozen and dried fruits offer </a:t>
            </a:r>
            <a:r>
              <a:rPr lang="en-US" smtClean="0"/>
              <a:t>a  </a:t>
            </a:r>
            <a:r>
              <a:rPr lang="en-US" u="sng" smtClean="0"/>
              <a:t>convenience</a:t>
            </a:r>
            <a:r>
              <a:rPr lang="en-US" smtClean="0"/>
              <a:t>, </a:t>
            </a:r>
            <a:r>
              <a:rPr lang="en-US" dirty="0" smtClean="0"/>
              <a:t>by preventing </a:t>
            </a:r>
            <a:r>
              <a:rPr lang="en-US" u="sng" dirty="0" smtClean="0"/>
              <a:t>spoilage</a:t>
            </a:r>
            <a:r>
              <a:rPr lang="en-US" dirty="0" smtClean="0"/>
              <a:t> </a:t>
            </a:r>
            <a:r>
              <a:rPr lang="en-US" dirty="0" smtClean="0"/>
              <a:t>and eliminating </a:t>
            </a:r>
            <a:r>
              <a:rPr lang="en-US" u="sng" dirty="0" smtClean="0"/>
              <a:t>preparation</a:t>
            </a:r>
            <a:r>
              <a:rPr lang="en-US" dirty="0" smtClean="0"/>
              <a:t> </a:t>
            </a:r>
            <a:r>
              <a:rPr lang="en-US" dirty="0" smtClean="0"/>
              <a:t>procedures. </a:t>
            </a:r>
          </a:p>
          <a:p>
            <a:r>
              <a:rPr lang="en-US" dirty="0" smtClean="0"/>
              <a:t>Convenience items have been designed to help people use less </a:t>
            </a:r>
            <a:r>
              <a:rPr lang="en-US" u="sng" dirty="0" smtClean="0"/>
              <a:t>time</a:t>
            </a:r>
            <a:r>
              <a:rPr lang="en-US" dirty="0" smtClean="0"/>
              <a:t>, </a:t>
            </a:r>
            <a:r>
              <a:rPr lang="en-US" u="sng" dirty="0" smtClean="0"/>
              <a:t>effort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u="sng" dirty="0" smtClean="0"/>
              <a:t>energy</a:t>
            </a:r>
            <a:r>
              <a:rPr lang="en-US" dirty="0" smtClean="0"/>
              <a:t> </a:t>
            </a:r>
            <a:r>
              <a:rPr lang="en-US" dirty="0" smtClean="0"/>
              <a:t>in meal preparation. However, because of the wide variety, decision making has become more </a:t>
            </a:r>
            <a:r>
              <a:rPr lang="en-US" u="sng" dirty="0" smtClean="0"/>
              <a:t>complicated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537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Drupes contain a </a:t>
            </a:r>
            <a:r>
              <a:rPr lang="en-US" u="sng" dirty="0" smtClean="0"/>
              <a:t>single</a:t>
            </a:r>
            <a:r>
              <a:rPr lang="en-US" dirty="0" smtClean="0"/>
              <a:t> seed surrounded by </a:t>
            </a:r>
            <a:r>
              <a:rPr lang="en-US" u="sng" dirty="0" smtClean="0"/>
              <a:t>fleshy</a:t>
            </a:r>
            <a:r>
              <a:rPr lang="en-US" dirty="0" smtClean="0"/>
              <a:t>, juicy edible portion. Fruits that are classified as drupes are:</a:t>
            </a:r>
          </a:p>
          <a:p>
            <a:endParaRPr lang="en-US" dirty="0" smtClean="0"/>
          </a:p>
          <a:p>
            <a:r>
              <a:rPr lang="en-US" dirty="0" smtClean="0"/>
              <a:t>Peaches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747" y="3258784"/>
            <a:ext cx="3873070" cy="343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36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Nectarines. Similar to peaches, but a smooth skin.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21" y="2461846"/>
            <a:ext cx="5204151" cy="389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73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724</TotalTime>
  <Words>1124</Words>
  <Application>Microsoft Macintosh PowerPoint</Application>
  <PresentationFormat>On-screen Show (4:3)</PresentationFormat>
  <Paragraphs>169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Technic</vt:lpstr>
      <vt:lpstr>Fruit notes</vt:lpstr>
      <vt:lpstr>Notes</vt:lpstr>
      <vt:lpstr>PowerPoint Presentation</vt:lpstr>
      <vt:lpstr>Pomes</vt:lpstr>
      <vt:lpstr>Pomes</vt:lpstr>
      <vt:lpstr>Pomes</vt:lpstr>
      <vt:lpstr>Pomes</vt:lpstr>
      <vt:lpstr>Drupes </vt:lpstr>
      <vt:lpstr>Drupes</vt:lpstr>
      <vt:lpstr>Drupes</vt:lpstr>
      <vt:lpstr>Drupes</vt:lpstr>
      <vt:lpstr>Drupes</vt:lpstr>
      <vt:lpstr>Berries</vt:lpstr>
      <vt:lpstr>Berries</vt:lpstr>
      <vt:lpstr>Berries</vt:lpstr>
      <vt:lpstr>Berries</vt:lpstr>
      <vt:lpstr>Berries</vt:lpstr>
      <vt:lpstr>Citrus </vt:lpstr>
      <vt:lpstr>Citrus </vt:lpstr>
      <vt:lpstr>Citrus</vt:lpstr>
      <vt:lpstr>Citrus Fruit</vt:lpstr>
      <vt:lpstr>Citrus</vt:lpstr>
      <vt:lpstr>Citrus</vt:lpstr>
      <vt:lpstr>Citrus</vt:lpstr>
      <vt:lpstr>Citrus</vt:lpstr>
      <vt:lpstr>Citrus</vt:lpstr>
      <vt:lpstr>Citrus</vt:lpstr>
      <vt:lpstr>Citrus</vt:lpstr>
      <vt:lpstr>Citrus</vt:lpstr>
      <vt:lpstr>Melons</vt:lpstr>
      <vt:lpstr>Melon</vt:lpstr>
      <vt:lpstr>Melons</vt:lpstr>
      <vt:lpstr>Melons</vt:lpstr>
      <vt:lpstr>Melon</vt:lpstr>
      <vt:lpstr>Melon</vt:lpstr>
      <vt:lpstr>Melon</vt:lpstr>
      <vt:lpstr>Tropical fruits</vt:lpstr>
      <vt:lpstr>Tropical Fruit</vt:lpstr>
      <vt:lpstr>Tropical Fruit </vt:lpstr>
      <vt:lpstr>Tropical Fruit</vt:lpstr>
      <vt:lpstr>Tropical Fruit</vt:lpstr>
      <vt:lpstr>Tropical Fruit</vt:lpstr>
      <vt:lpstr>Tropical Fruit</vt:lpstr>
      <vt:lpstr>Tropical Fruits</vt:lpstr>
      <vt:lpstr>Tropical Fruit</vt:lpstr>
      <vt:lpstr>Dragon Fruit</vt:lpstr>
      <vt:lpstr>Passion Fruit</vt:lpstr>
      <vt:lpstr>Spiky Kiwano Melon</vt:lpstr>
      <vt:lpstr>Star Fruit</vt:lpstr>
      <vt:lpstr>Prickly Pear</vt:lpstr>
      <vt:lpstr>Lychee</vt:lpstr>
      <vt:lpstr>Durian</vt:lpstr>
      <vt:lpstr>Mangostien</vt:lpstr>
      <vt:lpstr>Fruit</vt:lpstr>
      <vt:lpstr>Buying Fruit</vt:lpstr>
      <vt:lpstr>Frozen Fruit</vt:lpstr>
      <vt:lpstr>Purchasing Fruit</vt:lpstr>
      <vt:lpstr>Grading Fruit</vt:lpstr>
      <vt:lpstr>Fruit Prices</vt:lpstr>
      <vt:lpstr>Selecting Fruit</vt:lpstr>
      <vt:lpstr>Fruit Storage</vt:lpstr>
      <vt:lpstr>Nutrients</vt:lpstr>
      <vt:lpstr>Nutrients</vt:lpstr>
      <vt:lpstr>Nutrients</vt:lpstr>
      <vt:lpstr>Raw Fruits</vt:lpstr>
      <vt:lpstr>Fruit Cookery</vt:lpstr>
      <vt:lpstr>Fruit Cookery</vt:lpstr>
      <vt:lpstr>Preserving Nutrients</vt:lpstr>
      <vt:lpstr>Fruit Cookery</vt:lpstr>
      <vt:lpstr>Fruit Cookery</vt:lpstr>
      <vt:lpstr>Fruit Preservation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Fruits notes</dc:title>
  <dc:creator>Tammy Ferris</dc:creator>
  <cp:lastModifiedBy>Tammy Ferris</cp:lastModifiedBy>
  <cp:revision>28</cp:revision>
  <dcterms:created xsi:type="dcterms:W3CDTF">2012-05-15T03:22:22Z</dcterms:created>
  <dcterms:modified xsi:type="dcterms:W3CDTF">2012-05-15T17:17:58Z</dcterms:modified>
</cp:coreProperties>
</file>